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39"/>
  </p:notesMasterIdLst>
  <p:sldIdLst>
    <p:sldId id="257" r:id="rId3"/>
    <p:sldId id="300" r:id="rId4"/>
    <p:sldId id="258" r:id="rId5"/>
    <p:sldId id="303" r:id="rId6"/>
    <p:sldId id="304" r:id="rId7"/>
    <p:sldId id="293" r:id="rId8"/>
    <p:sldId id="294" r:id="rId9"/>
    <p:sldId id="295" r:id="rId10"/>
    <p:sldId id="307" r:id="rId11"/>
    <p:sldId id="308" r:id="rId12"/>
    <p:sldId id="298" r:id="rId13"/>
    <p:sldId id="299" r:id="rId14"/>
    <p:sldId id="261" r:id="rId15"/>
    <p:sldId id="262" r:id="rId16"/>
    <p:sldId id="263" r:id="rId17"/>
    <p:sldId id="265" r:id="rId18"/>
    <p:sldId id="274" r:id="rId19"/>
    <p:sldId id="275" r:id="rId20"/>
    <p:sldId id="276" r:id="rId21"/>
    <p:sldId id="277" r:id="rId22"/>
    <p:sldId id="279" r:id="rId23"/>
    <p:sldId id="301" r:id="rId24"/>
    <p:sldId id="302" r:id="rId25"/>
    <p:sldId id="280" r:id="rId26"/>
    <p:sldId id="281" r:id="rId27"/>
    <p:sldId id="282" r:id="rId28"/>
    <p:sldId id="283" r:id="rId29"/>
    <p:sldId id="284" r:id="rId30"/>
    <p:sldId id="305" r:id="rId31"/>
    <p:sldId id="278" r:id="rId32"/>
    <p:sldId id="306" r:id="rId33"/>
    <p:sldId id="287" r:id="rId34"/>
    <p:sldId id="288" r:id="rId35"/>
    <p:sldId id="289" r:id="rId36"/>
    <p:sldId id="290" r:id="rId37"/>
    <p:sldId id="29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542A56-2A60-46CC-ADC7-4727A99D9E3B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0C7209-D1D8-4101-8000-90A47F4FA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6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0C7209-D1D8-4101-8000-90A47F4FA3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56153F-4B46-474C-AA9F-0DF0E8CF52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C835A-2D8C-4D17-95C7-51D9F430CCF2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Heterogeneously dense – BIRADS 3 density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9A83F8-BBD2-4511-85B8-2AE7230FE2C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Extremely dense breast tissue BIRADS 4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9E52C-1652-49D4-AC2E-C1B16EDD05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22A7C-6618-474E-9938-937EC28196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ACRIN- mammography resulted in 1 in 40 unnecessary  biopsies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Informed decision making materials provide a “contemporary, patient focused approach” – Queensland healthcare Policy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UK Marmot review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UK Marmot review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UK Marmot review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New promotional materials have been developed….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2F8A4-1B27-44CF-B175-4765D361D6C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8D9F8-57A6-4676-AA49-B148F8A1CC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Based on a concensus report from the ON chapter of the CBCF – concise; gives recommendations from experts in the field and in keeping with the CAR and ACR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26FC3-15CA-4E5E-9F72-5C639B8A50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Based on a concensus report from the ON chapter of the CBCF – concise; gives recommendations from experts in the field and in keeping with the CAR and ACR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267CBF-0421-4038-A7A1-C8137970EA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Based on a concensus report from the ON chapter of the CBCF – concise; gives recommendations from experts in the field and in keeping with the CAR and ACR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Sensitivity above 85% with no obvious cancers missed; specificty above 45% and above 65% in exclusion of benign lesions; Sept 2014 – 85 active screeners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F54110-A915-4991-8094-C3FAC10467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Results from 2013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6B51C-F84B-4E6E-8AA8-94F4B0588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Results from 2013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08734-A5C4-4615-B612-5FF0F58203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May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E9A2E-E37E-4FD3-A41D-C33E722687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smtClean="0"/>
              <a:t>5 yr survival conditional on survival to the 1</a:t>
            </a:r>
            <a:r>
              <a:rPr lang="en-CA" altLang="en-US" baseline="30000" smtClean="0"/>
              <a:t>st</a:t>
            </a:r>
            <a:r>
              <a:rPr lang="en-CA" altLang="en-US" smtClean="0"/>
              <a:t> anniversary of diagnosis; </a:t>
            </a:r>
            <a:r>
              <a:rPr lang="en-CA" altLang="en-US" sz="1000" b="1" smtClean="0"/>
              <a:t>Cancer survival in Australia, Canada, Denmark, Norway,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1000" b="1" smtClean="0"/>
              <a:t>Sweden, and the UK, 1995–2007 (the International Cancer </a:t>
            </a:r>
            <a:r>
              <a:rPr lang="en-CA" altLang="en-US" b="1" smtClean="0"/>
              <a:t>Benchmarking Partnership): an analysis of population-based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b="1" smtClean="0"/>
              <a:t>cancer registry data; Lancet Dec 2010.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1" smtClean="0"/>
              <a:t>M P</a:t>
            </a:r>
            <a:endParaRPr lang="en-CA" altLang="en-US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8C8ABE-E228-4912-B31E-1A744B946C33}" type="slidenum">
              <a:rPr lang="en-CA" altLang="en-US" sz="12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n-CA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7 Slide Head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23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  <a:ln w="762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BC_Cancer_Agency2spotco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6097588"/>
            <a:ext cx="20891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  <a:ln w="762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064D8B-A76F-4103-8207-A00438B8D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  <a:ln w="762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BC_Cancer_Agency2spotco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6097588"/>
            <a:ext cx="20891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>
              <a:defRPr sz="4000"/>
            </a:lvl1pPr>
          </a:lstStyle>
          <a:p>
            <a:pPr eaLnBrk="0" hangingPunct="0">
              <a:defRPr/>
            </a:pPr>
            <a:r>
              <a:rPr lang="en-US" smtClean="0">
                <a:latin typeface="+mj-lt"/>
                <a:ea typeface="+mj-ea"/>
                <a:cs typeface="+mj-cs"/>
              </a:rPr>
              <a:t>Click to edit Master title style</a:t>
            </a:r>
            <a:endParaRPr lang="en-CA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574-15F0-44E5-9B6E-C30197699F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55733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8D230-B895-45E3-A510-A61277FAE7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8313" y="6464300"/>
            <a:ext cx="21590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dirty="0">
                <a:solidFill>
                  <a:srgbClr val="333399"/>
                </a:solidFill>
                <a:latin typeface="+mn-lt"/>
              </a:rPr>
              <a:t>www.screeningbc.ca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  <a:ln w="762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 userDrawn="1"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 eaLnBrk="0" hangingPunct="0">
              <a:defRPr/>
            </a:pPr>
            <a:r>
              <a:rPr lang="en-US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en-CA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eeningbc.ca/breas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ingbc.ca/breas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ingbc.ca/breas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ingbc.ca/breas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decision.raisedeyebrowclients.com/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wilson4@bccancer.bc.c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649413"/>
            <a:ext cx="7772400" cy="1398587"/>
          </a:xfrm>
        </p:spPr>
        <p:txBody>
          <a:bodyPr rtlCol="0"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n-CA" sz="1800" cap="all" dirty="0" smtClean="0">
                <a:latin typeface="Arial Narrow" pitchFamily="34" charset="0"/>
              </a:rPr>
              <a:t>Screening mammography program</a:t>
            </a:r>
            <a:r>
              <a:rPr lang="en-CA" sz="200" cap="all" dirty="0" smtClean="0">
                <a:latin typeface="Arial Narrow" pitchFamily="34" charset="0"/>
              </a:rPr>
              <a:t/>
            </a:r>
            <a:br>
              <a:rPr lang="en-CA" sz="200" cap="all" dirty="0" smtClean="0">
                <a:latin typeface="Arial Narrow" pitchFamily="34" charset="0"/>
              </a:rPr>
            </a:br>
            <a:r>
              <a:rPr lang="en-CA" sz="200" cap="all" dirty="0" smtClean="0">
                <a:latin typeface="Arial Narrow" pitchFamily="34" charset="0"/>
              </a:rPr>
              <a:t/>
            </a:r>
            <a:br>
              <a:rPr lang="en-CA" sz="200" cap="all" dirty="0" smtClean="0">
                <a:latin typeface="Arial Narrow" pitchFamily="34" charset="0"/>
              </a:rPr>
            </a:br>
            <a:r>
              <a:rPr lang="en-CA" sz="4000" b="1" dirty="0" smtClean="0">
                <a:latin typeface="Arial Narrow" pitchFamily="34" charset="0"/>
              </a:rPr>
              <a:t>Screening Mammography in </a:t>
            </a:r>
            <a:r>
              <a:rPr lang="en-CA" sz="4000" b="1" cap="all" dirty="0" smtClean="0">
                <a:latin typeface="Arial Narrow" pitchFamily="34" charset="0"/>
              </a:rPr>
              <a:t>2014:</a:t>
            </a:r>
            <a:br>
              <a:rPr lang="en-CA" sz="4000" b="1" cap="all" dirty="0" smtClean="0">
                <a:latin typeface="Arial Narrow" pitchFamily="34" charset="0"/>
              </a:rPr>
            </a:br>
            <a:r>
              <a:rPr lang="en-CA" sz="4000" b="1" dirty="0" smtClean="0">
                <a:latin typeface="Arial Narrow" pitchFamily="34" charset="0"/>
              </a:rPr>
              <a:t>Still Controversial?</a:t>
            </a:r>
            <a:endParaRPr lang="en-CA" sz="4000" b="1" dirty="0">
              <a:latin typeface="Arial Narrow" pitchFamily="34" charset="0"/>
            </a:endParaRPr>
          </a:p>
        </p:txBody>
      </p:sp>
      <p:pic>
        <p:nvPicPr>
          <p:cNvPr id="9218" name="Picture 10" descr="_DSC3050_5.jpg"/>
          <p:cNvPicPr>
            <a:picLocks noChangeAspect="1"/>
          </p:cNvPicPr>
          <p:nvPr/>
        </p:nvPicPr>
        <p:blipFill>
          <a:blip r:embed="rId3"/>
          <a:srcRect r="10991"/>
          <a:stretch>
            <a:fillRect/>
          </a:stretch>
        </p:blipFill>
        <p:spPr bwMode="auto">
          <a:xfrm>
            <a:off x="2916238" y="3124200"/>
            <a:ext cx="3165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Doctor speaking with older woman.JPG"/>
          <p:cNvPicPr>
            <a:picLocks noChangeAspect="1"/>
          </p:cNvPicPr>
          <p:nvPr/>
        </p:nvPicPr>
        <p:blipFill>
          <a:blip r:embed="rId4"/>
          <a:srcRect l="6795"/>
          <a:stretch>
            <a:fillRect/>
          </a:stretch>
        </p:blipFill>
        <p:spPr bwMode="auto">
          <a:xfrm>
            <a:off x="5984875" y="3124200"/>
            <a:ext cx="3159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09281JCRUZ10mr10_225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29162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ubtitle 5"/>
          <p:cNvSpPr>
            <a:spLocks noGrp="1"/>
          </p:cNvSpPr>
          <p:nvPr>
            <p:ph type="subTitle" idx="1"/>
          </p:nvPr>
        </p:nvSpPr>
        <p:spPr>
          <a:xfrm>
            <a:off x="1403350" y="5608638"/>
            <a:ext cx="6400800" cy="792162"/>
          </a:xfrm>
        </p:spPr>
        <p:txBody>
          <a:bodyPr/>
          <a:lstStyle/>
          <a:p>
            <a:pPr>
              <a:defRPr/>
            </a:pPr>
            <a:r>
              <a:rPr lang="en-CA" sz="2000" dirty="0" smtClean="0">
                <a:solidFill>
                  <a:schemeClr val="tx1"/>
                </a:solidFill>
              </a:rPr>
              <a:t>Dr. Christine Wilson</a:t>
            </a:r>
          </a:p>
          <a:p>
            <a:pPr>
              <a:defRPr/>
            </a:pPr>
            <a:r>
              <a:rPr lang="en-CA" sz="1400" cap="all" dirty="0" smtClean="0">
                <a:solidFill>
                  <a:schemeClr val="tx1"/>
                </a:solidFill>
              </a:rPr>
              <a:t>Medical Director, Screening Mammography Program</a:t>
            </a:r>
          </a:p>
          <a:p>
            <a:pPr>
              <a:defRPr/>
            </a:pPr>
            <a:r>
              <a:rPr lang="en-CA" sz="1400" cap="all" dirty="0" smtClean="0">
                <a:solidFill>
                  <a:schemeClr val="tx1"/>
                </a:solidFill>
              </a:rPr>
              <a:t>BC Cancer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SMP Performance vs Canadian Standards </a:t>
            </a:r>
            <a:r>
              <a:rPr lang="en-US" sz="3600" i="1" dirty="0" smtClean="0"/>
              <a:t>Women 50 - 69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93409"/>
              </p:ext>
            </p:extLst>
          </p:nvPr>
        </p:nvGraphicFramePr>
        <p:xfrm>
          <a:off x="457200" y="15240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2865"/>
                <a:gridCol w="2446020"/>
                <a:gridCol w="1910715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National Standards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Diagnostic Interval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 biopsy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&gt;90% in 5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81.3%</a:t>
                      </a: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CA" dirty="0" smtClean="0"/>
                        <a:t>Biopsy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&gt;90% in 7 weeks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63.6%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Benign Core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Biopsy 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Rate/1000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26.4/1000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Subsequent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6.3/1000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Benign/Malignant Core Biopsy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5.6/1000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Subsequent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1.6/1000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Benign/Malignant</a:t>
                      </a:r>
                      <a:r>
                        <a:rPr lang="en-CA" b="1" baseline="0" dirty="0" smtClean="0">
                          <a:solidFill>
                            <a:schemeClr val="bg1"/>
                          </a:solidFill>
                        </a:rPr>
                        <a:t> Open Biopsy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&lt;1:1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4.1:1</a:t>
                      </a:r>
                      <a:endParaRPr lang="en-CA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CA" dirty="0" smtClean="0"/>
                        <a:t>Subsequent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&lt;1:1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2.8:1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7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Interval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43125"/>
            <a:ext cx="66214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425450" y="1524000"/>
            <a:ext cx="155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May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Diagnostic Interval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2589 women in BC in 2006 with Breast cancer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Diagnosis by core biopsy in 58.9%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Regional variation from 46.7% to 75.4%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Women with diagnosis by core biopsy had fewer total surgeries but no difference in relapse rate or prevalence of pNOi+ disease on SLN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 l="2744"/>
          <a:stretch>
            <a:fillRect/>
          </a:stretch>
        </p:blipFill>
        <p:spPr bwMode="auto">
          <a:xfrm>
            <a:off x="533400" y="1676400"/>
            <a:ext cx="81534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SMP Screening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1600200"/>
          <a:ext cx="69770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4153019" imgH="3219402" progId="Excel.Sheet.8">
                  <p:embed/>
                </p:oleObj>
              </mc:Choice>
              <mc:Fallback>
                <p:oleObj name="Chart" r:id="rId3" imgW="4153019" imgH="32194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6977063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SMP Screening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Participation Rates in SMP</a:t>
            </a:r>
          </a:p>
        </p:txBody>
      </p:sp>
      <p:pic>
        <p:nvPicPr>
          <p:cNvPr id="31746" name="Chart 8"/>
          <p:cNvPicPr>
            <a:picLocks noChangeArrowheads="1"/>
          </p:cNvPicPr>
          <p:nvPr/>
        </p:nvPicPr>
        <p:blipFill>
          <a:blip r:embed="rId2"/>
          <a:srcRect b="-89"/>
          <a:stretch>
            <a:fillRect/>
          </a:stretch>
        </p:blipFill>
        <p:spPr bwMode="auto">
          <a:xfrm>
            <a:off x="457200" y="16002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Relative Survival Breast Cancer (women) %</a:t>
            </a:r>
          </a:p>
        </p:txBody>
      </p:sp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4937125" y="6208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5775325" y="613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4800600" y="6216650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b="1" i="1">
                <a:solidFill>
                  <a:srgbClr val="00008A"/>
                </a:solidFill>
                <a:latin typeface="Calibri" pitchFamily="34" charset="0"/>
              </a:rPr>
              <a:t>Coleman et al</a:t>
            </a:r>
          </a:p>
          <a:p>
            <a:r>
              <a:rPr lang="en-CA" altLang="en-US" b="1" i="1">
                <a:solidFill>
                  <a:srgbClr val="00008A"/>
                </a:solidFill>
                <a:latin typeface="Calibri" pitchFamily="34" charset="0"/>
              </a:rPr>
              <a:t>Lancet Dec 2010</a:t>
            </a:r>
            <a:endParaRPr lang="en-US" altLang="en-US" b="1" i="1">
              <a:solidFill>
                <a:srgbClr val="00008A"/>
              </a:solidFill>
              <a:latin typeface="Calibri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024063" y="0"/>
            <a:ext cx="711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400">
                <a:solidFill>
                  <a:srgbClr val="FFFFFF"/>
                </a:solidFill>
                <a:latin typeface="Calibri" pitchFamily="34" charset="0"/>
              </a:rPr>
              <a:t>Analysis of Population-based Cancer Registry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" y="1752600"/>
          <a:ext cx="8915401" cy="42672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1"/>
                <a:gridCol w="1371600"/>
                <a:gridCol w="1143000"/>
                <a:gridCol w="762000"/>
                <a:gridCol w="1371600"/>
                <a:gridCol w="1143000"/>
                <a:gridCol w="1143000"/>
                <a:gridCol w="914400"/>
              </a:tblGrid>
              <a:tr h="50404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Australia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Canada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Denmark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Norway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Sweden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UK</a:t>
                      </a:r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1 Year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1995-99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95.8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95.9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97.1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95.4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97.6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90.4</a:t>
                      </a:r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2000-02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94.3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95.8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98.4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92.4</a:t>
                      </a:r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2005-07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97.1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95.0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96.6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98.0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94.2</a:t>
                      </a:r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5 Years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1995-99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85.0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85.3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87.1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76.9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81.8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86.7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74.8</a:t>
                      </a:r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2000-02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87.0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86.4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87.5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81.5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83.8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89.3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78.8</a:t>
                      </a:r>
                      <a:endParaRPr lang="en-CA" dirty="0"/>
                    </a:p>
                  </a:txBody>
                  <a:tcPr/>
                </a:tc>
              </a:tr>
              <a:tr h="418129">
                <a:tc>
                  <a:txBody>
                    <a:bodyPr/>
                    <a:lstStyle/>
                    <a:p>
                      <a:r>
                        <a:rPr lang="en-CA" dirty="0" smtClean="0"/>
                        <a:t>2005-07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88.1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86.3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89.1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82.4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85.5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88.5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81.6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57600" y="1752600"/>
            <a:ext cx="762000" cy="4267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6085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/>
              <a:t>Over Diagnosis - a neoplasm that would never become clinically apparent without screening before a patient’s death.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/>
              <a:t>Currently no way to confidently distinguish those cancers that are occult from those that will progress so all are treated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i="1" smtClean="0"/>
              <a:t>*</a:t>
            </a:r>
            <a:r>
              <a:rPr lang="en-US" altLang="en-US" sz="2000" i="1" smtClean="0"/>
              <a:t>National Cancer Institute  website – April 7, 2014</a:t>
            </a:r>
          </a:p>
        </p:txBody>
      </p:sp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Breast Cancer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BC data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Incidence rates of breast cancer before and after initiation of population screening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Participation-based estimates of over diagnosis to be 5.4% for invasive disease alone and 17.3% when DCIS was included.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600" dirty="0">
                <a:latin typeface="+mj-lt"/>
                <a:ea typeface="+mj-ea"/>
                <a:cs typeface="+mj-cs"/>
              </a:rPr>
              <a:t>Breast Cancer Screening – Over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/>
              <a:t>Participants had higher rates than non participants but lower rates after screening stopped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/>
              <a:t>Population incidence rates for invasive cancer increased after 1980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/>
              <a:t>By 2009 returned to 1970’s levels in women under 60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800" smtClean="0"/>
              <a:t>Remained elevated in women 60 to 79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6096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3600" dirty="0">
                <a:latin typeface="+mj-lt"/>
                <a:ea typeface="+mj-ea"/>
                <a:cs typeface="+mj-cs"/>
              </a:rPr>
              <a:t>Breast Cancer Screening – Over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Faculty/Presenter Disclosure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Faculty: Christine Wilson MD</a:t>
            </a:r>
          </a:p>
          <a:p>
            <a:pPr>
              <a:spcAft>
                <a:spcPts val="1200"/>
              </a:spcAft>
            </a:pPr>
            <a:r>
              <a:rPr lang="en-US" smtClean="0"/>
              <a:t>Relationships with commercial interests:</a:t>
            </a:r>
          </a:p>
          <a:p>
            <a:pPr lvl="1">
              <a:spcAft>
                <a:spcPts val="1200"/>
              </a:spcAft>
            </a:pPr>
            <a:r>
              <a:rPr lang="en-US" smtClean="0"/>
              <a:t>Medical Director Screening Mammography Program of BC (</a:t>
            </a:r>
            <a:r>
              <a:rPr lang="en-US" smtClean="0">
                <a:hlinkClick r:id="rId2"/>
              </a:rPr>
              <a:t>www.screeningbc.ca/breast</a:t>
            </a:r>
            <a:r>
              <a:rPr lang="en-US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mtClean="0"/>
              <a:t>Rates of DCIS increased in all groups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mtClean="0"/>
              <a:t>Extent of over diagnosis of IC modest and occurred in women over 60 y – should be considered in screening decisions</a:t>
            </a:r>
          </a:p>
          <a:p>
            <a:pPr>
              <a:buFontTx/>
              <a:buNone/>
            </a:pPr>
            <a:r>
              <a:rPr lang="en-CA" sz="2000" i="1" smtClean="0"/>
              <a:t>Incidence of breast cancer and estimates of over diagnosis after the initiation of population based screening program – A. Coldman and N. Phillips, CMAJ, July 9, 2013.</a:t>
            </a:r>
          </a:p>
          <a:p>
            <a:endParaRPr lang="en-CA" sz="2000" smtClean="0"/>
          </a:p>
        </p:txBody>
      </p:sp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Breast Cancer Screening – Over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Connecticut, Texas, Virginia, California and New York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Require radiologists to notify women with dense breasts on screening mammograms of the limitations of mammography in identifying tumours in the breast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Only Connecticut law requires insurance companies to cover  U/S screening of entire breast if density is BIRADS 3 or 4</a:t>
            </a:r>
          </a:p>
        </p:txBody>
      </p:sp>
      <p:sp>
        <p:nvSpPr>
          <p:cNvPr id="389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US Breast Density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ense 30001"/>
          <p:cNvPicPr>
            <a:picLocks noChangeAspect="1" noChangeArrowheads="1"/>
          </p:cNvPicPr>
          <p:nvPr/>
        </p:nvPicPr>
        <p:blipFill>
          <a:blip r:embed="rId3"/>
          <a:srcRect l="47490" t="33682" r="24895" b="34904"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dense 30002"/>
          <p:cNvPicPr>
            <a:picLocks noChangeAspect="1" noChangeArrowheads="1"/>
          </p:cNvPicPr>
          <p:nvPr/>
        </p:nvPicPr>
        <p:blipFill>
          <a:blip r:embed="rId4"/>
          <a:srcRect l="25104" t="30367" r="52301" b="38219"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848600" y="3810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CC00"/>
                </a:solidFill>
              </a:rPr>
              <a:t>Lt MLO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65125" y="436563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CC00"/>
                </a:solidFill>
              </a:rPr>
              <a:t>Rt MLO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scapma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7467600" y="381000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CC00"/>
                </a:solidFill>
              </a:rPr>
              <a:t>Lt MLO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69925" y="436563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FFCC00"/>
                </a:solidFill>
              </a:rPr>
              <a:t>Rt MLO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Legislation is pending in 16 states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A bill has been introduced in the House of Representatives (HR 3102)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In Texas legislation promotes a dialogue between women and their physicians to find the most effective clinical pathway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533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4000" dirty="0">
                <a:latin typeface="+mj-lt"/>
                <a:ea typeface="+mj-ea"/>
                <a:cs typeface="+mj-cs"/>
              </a:rPr>
              <a:t>US Breast Density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mtClean="0"/>
              <a:t> Connecticut Outcomes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First year of screening revealed an additional 3.2 cancers per 1000 women screened with U/S in addition to mammography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Similar to other screening U/S studies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ACRIN 666 resulted in 4 times as many false positives as mammography alone ( 1 in 10 women had an unnecessary biopsy)</a:t>
            </a:r>
          </a:p>
        </p:txBody>
      </p:sp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US Breast Density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5170487" cy="4608512"/>
          </a:xfrm>
        </p:spPr>
        <p:txBody>
          <a:bodyPr/>
          <a:lstStyle/>
          <a:p>
            <a:pPr marL="111125" indent="0" eaLnBrk="1" hangingPunct="1">
              <a:buFontTx/>
              <a:buNone/>
            </a:pPr>
            <a:r>
              <a:rPr lang="en-CA" altLang="en-US" sz="2800" smtClean="0"/>
              <a:t>Why informed decision making?</a:t>
            </a:r>
          </a:p>
          <a:p>
            <a:pPr marL="111125" indent="0" eaLnBrk="1" hangingPunct="1">
              <a:buFontTx/>
              <a:buNone/>
            </a:pPr>
            <a:r>
              <a:rPr lang="en-CA" altLang="en-US" sz="2800" smtClean="0">
                <a:solidFill>
                  <a:srgbClr val="990033"/>
                </a:solidFill>
                <a:latin typeface="Arial Narrow" pitchFamily="34" charset="0"/>
              </a:rPr>
              <a:t>  </a:t>
            </a:r>
          </a:p>
          <a:p>
            <a:pPr marL="111125" indent="0" eaLnBrk="1" hangingPunct="1">
              <a:lnSpc>
                <a:spcPct val="20000"/>
              </a:lnSpc>
              <a:buFontTx/>
              <a:buNone/>
            </a:pPr>
            <a:endParaRPr lang="en-US" altLang="en-US" sz="280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323850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pic>
        <p:nvPicPr>
          <p:cNvPr id="49155" name="Picture 8" descr="PPT4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24000"/>
            <a:ext cx="330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44640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Informed decision making broadens the approach beyond consent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It provides information to support a patient to make a decision about the healthcare offered e.g. should I have this test or not?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It is the foundation of patient centered care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It takes in to account a patient’s values, beliefs and priorities</a:t>
            </a:r>
          </a:p>
        </p:txBody>
      </p:sp>
      <p:sp>
        <p:nvSpPr>
          <p:cNvPr id="491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Informed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1125" indent="0" eaLnBrk="1" hangingPunct="1">
              <a:lnSpc>
                <a:spcPct val="90000"/>
              </a:lnSpc>
              <a:buFontTx/>
              <a:buNone/>
            </a:pPr>
            <a:endParaRPr lang="en-CA" altLang="en-US" sz="2400" smtClean="0">
              <a:solidFill>
                <a:srgbClr val="990033"/>
              </a:solidFill>
              <a:latin typeface="Arial Narrow" pitchFamily="34" charset="0"/>
            </a:endParaRPr>
          </a:p>
          <a:p>
            <a:pPr marL="111125" indent="0" eaLnBrk="1" hangingPunct="1">
              <a:lnSpc>
                <a:spcPct val="20000"/>
              </a:lnSpc>
              <a:buFontTx/>
              <a:buNone/>
            </a:pPr>
            <a:endParaRPr lang="en-US" altLang="en-US" sz="240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50825" y="25654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4876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2400" dirty="0">
                <a:latin typeface="+mn-lt"/>
              </a:rPr>
              <a:t>In 2013 the BC Cancer Agency published a peer reviewed article “</a:t>
            </a:r>
            <a:r>
              <a:rPr lang="en-US" altLang="en-US" sz="2400" i="1" dirty="0">
                <a:latin typeface="+mn-lt"/>
              </a:rPr>
              <a:t>Information for physicians discussing breast cancer screening with Patients</a:t>
            </a:r>
            <a:r>
              <a:rPr lang="en-US" altLang="en-US" sz="2400" dirty="0">
                <a:latin typeface="+mn-lt"/>
              </a:rPr>
              <a:t>”. BC Medical Journal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n-US" altLang="en-US" sz="2400" dirty="0">
                <a:latin typeface="+mn-lt"/>
              </a:rPr>
              <a:t>Used data from the Screening Mammography Program of BC and data from the medical literature to produce estimates of the effect of a single screening mammogram on the recognized risks and benefits of screening.</a:t>
            </a:r>
          </a:p>
          <a:p>
            <a:pPr marL="171450" indent="-171450">
              <a:spcBef>
                <a:spcPct val="50000"/>
              </a:spcBef>
              <a:defRPr/>
            </a:pPr>
            <a:r>
              <a:rPr lang="en-US" altLang="en-US" i="1" dirty="0">
                <a:latin typeface="+mn-lt"/>
              </a:rPr>
              <a:t>Available on </a:t>
            </a:r>
            <a:r>
              <a:rPr lang="en-US" altLang="en-US" i="1" dirty="0">
                <a:latin typeface="+mn-lt"/>
                <a:hlinkClick r:id="rId3"/>
              </a:rPr>
              <a:t>www.screeningbc.ca/breast</a:t>
            </a:r>
            <a:r>
              <a:rPr lang="en-US" altLang="en-US" i="1" dirty="0">
                <a:latin typeface="+mn-lt"/>
              </a:rPr>
              <a:t> </a:t>
            </a:r>
          </a:p>
        </p:txBody>
      </p:sp>
      <p:pic>
        <p:nvPicPr>
          <p:cNvPr id="51205" name="Picture 10" descr="PPT5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00200"/>
            <a:ext cx="31718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000" dirty="0">
                <a:latin typeface="+mj-lt"/>
                <a:ea typeface="+mj-ea"/>
                <a:cs typeface="+mj-cs"/>
              </a:rPr>
              <a:t>Informed Decision Making: </a:t>
            </a:r>
          </a:p>
          <a:p>
            <a:pPr eaLnBrk="0" hangingPunct="0">
              <a:defRPr/>
            </a:pPr>
            <a:r>
              <a:rPr lang="en-CA" sz="4000" dirty="0">
                <a:latin typeface="+mj-lt"/>
                <a:ea typeface="+mj-ea"/>
                <a:cs typeface="+mj-cs"/>
              </a:rPr>
              <a:t>Communicating Benefits &amp;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1125" indent="0" eaLnBrk="1" hangingPunct="1">
              <a:lnSpc>
                <a:spcPct val="90000"/>
              </a:lnSpc>
              <a:buFontTx/>
              <a:buNone/>
            </a:pPr>
            <a:endParaRPr lang="en-CA" altLang="en-US" sz="2400" smtClean="0">
              <a:solidFill>
                <a:srgbClr val="990033"/>
              </a:solidFill>
              <a:latin typeface="Arial Narrow" pitchFamily="34" charset="0"/>
            </a:endParaRPr>
          </a:p>
          <a:p>
            <a:pPr marL="111125" indent="0" eaLnBrk="1" hangingPunct="1">
              <a:lnSpc>
                <a:spcPct val="20000"/>
              </a:lnSpc>
              <a:buFontTx/>
              <a:buNone/>
            </a:pPr>
            <a:endParaRPr lang="en-US" altLang="en-US" sz="240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53250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50825" y="25654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57200" y="1600200"/>
            <a:ext cx="4800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The BCMJ felt the information would be widely appreciated by physicians and developed a supporting tool doctors could use to share the information with their patients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dirty="0">
                <a:latin typeface="+mn-lt"/>
              </a:rPr>
              <a:t>Reviews the benefits and harms of screening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endParaRPr lang="en-US" altLang="en-US" sz="2400" dirty="0">
              <a:latin typeface="+mn-lt"/>
            </a:endParaRP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endParaRPr lang="en-US" altLang="en-US" sz="2400" dirty="0">
              <a:latin typeface="+mn-lt"/>
            </a:endParaRPr>
          </a:p>
          <a:p>
            <a:pPr marL="171450" indent="-171450">
              <a:spcBef>
                <a:spcPct val="50000"/>
              </a:spcBef>
              <a:buFontTx/>
              <a:buChar char="•"/>
              <a:defRPr/>
            </a:pPr>
            <a:endParaRPr lang="en-US" altLang="en-US" dirty="0">
              <a:latin typeface="+mn-lt"/>
            </a:endParaRPr>
          </a:p>
          <a:p>
            <a:pPr marL="171450" indent="-171450">
              <a:spcBef>
                <a:spcPct val="50000"/>
              </a:spcBef>
              <a:defRPr/>
            </a:pPr>
            <a:r>
              <a:rPr lang="en-US" altLang="en-US" i="1" dirty="0">
                <a:latin typeface="+mn-lt"/>
              </a:rPr>
              <a:t>Available at </a:t>
            </a:r>
            <a:r>
              <a:rPr lang="en-US" altLang="en-US" i="1" dirty="0">
                <a:latin typeface="+mn-lt"/>
                <a:hlinkClick r:id="rId3"/>
              </a:rPr>
              <a:t>www.screeningbc.ca/breast</a:t>
            </a:r>
            <a:r>
              <a:rPr lang="en-US" altLang="en-US" i="1" dirty="0">
                <a:latin typeface="+mn-lt"/>
              </a:rPr>
              <a:t> </a:t>
            </a:r>
          </a:p>
        </p:txBody>
      </p:sp>
      <p:pic>
        <p:nvPicPr>
          <p:cNvPr id="53253" name="Picture 8" descr="PPT50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524000"/>
            <a:ext cx="33512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9" descr="PPT5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962400"/>
            <a:ext cx="35052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7"/>
          <p:cNvSpPr txBox="1">
            <a:spLocks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000" dirty="0">
                <a:latin typeface="+mj-lt"/>
                <a:ea typeface="+mj-ea"/>
                <a:cs typeface="+mj-cs"/>
              </a:rPr>
              <a:t>Informed Decision Making: </a:t>
            </a:r>
          </a:p>
          <a:p>
            <a:pPr eaLnBrk="0" hangingPunct="0">
              <a:defRPr/>
            </a:pPr>
            <a:r>
              <a:rPr lang="en-CA" sz="4000" dirty="0">
                <a:latin typeface="+mj-lt"/>
                <a:ea typeface="+mj-ea"/>
                <a:cs typeface="+mj-cs"/>
              </a:rPr>
              <a:t>Communicating Benefits &amp;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1125" indent="0" eaLnBrk="1" hangingPunct="1">
              <a:lnSpc>
                <a:spcPct val="90000"/>
              </a:lnSpc>
              <a:buFontTx/>
              <a:buNone/>
            </a:pPr>
            <a:endParaRPr lang="en-CA" altLang="en-US" sz="2400" smtClean="0">
              <a:solidFill>
                <a:srgbClr val="990033"/>
              </a:solidFill>
              <a:latin typeface="Arial Narrow" pitchFamily="34" charset="0"/>
            </a:endParaRPr>
          </a:p>
          <a:p>
            <a:pPr marL="111125" indent="0" eaLnBrk="1" hangingPunct="1">
              <a:lnSpc>
                <a:spcPct val="20000"/>
              </a:lnSpc>
              <a:buFontTx/>
              <a:buNone/>
            </a:pPr>
            <a:r>
              <a:rPr lang="en-US" altLang="en-US" sz="2400" smtClean="0"/>
              <a:t>Online Breast Cancer Decision Aid: </a:t>
            </a:r>
            <a:r>
              <a:rPr lang="en-US" altLang="en-US" sz="2400" smtClean="0">
                <a:hlinkClick r:id="rId3"/>
              </a:rPr>
              <a:t>www.screeningbc.ca/breast</a:t>
            </a:r>
            <a:r>
              <a:rPr lang="en-US" altLang="en-US" sz="2400" smtClean="0"/>
              <a:t> </a:t>
            </a:r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50825" y="256540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Calibri" pitchFamily="34" charset="0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000" dirty="0">
                <a:latin typeface="+mj-lt"/>
                <a:ea typeface="+mj-ea"/>
                <a:cs typeface="+mj-cs"/>
              </a:rPr>
              <a:t>Informed Decision Making: </a:t>
            </a:r>
          </a:p>
          <a:p>
            <a:pPr eaLnBrk="0" hangingPunct="0">
              <a:defRPr/>
            </a:pPr>
            <a:r>
              <a:rPr lang="en-CA" sz="4000" dirty="0">
                <a:latin typeface="+mj-lt"/>
                <a:ea typeface="+mj-ea"/>
                <a:cs typeface="+mj-cs"/>
              </a:rPr>
              <a:t>Communicating Benefits &amp; Limitations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/>
          <a:srcRect b="3836"/>
          <a:stretch>
            <a:fillRect/>
          </a:stretch>
        </p:blipFill>
        <p:spPr bwMode="auto">
          <a:xfrm>
            <a:off x="4625975" y="2800350"/>
            <a:ext cx="4049713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29471" t="14845" r="29579" b="17474"/>
          <a:stretch>
            <a:fillRect/>
          </a:stretch>
        </p:blipFill>
        <p:spPr bwMode="auto">
          <a:xfrm>
            <a:off x="395288" y="2439988"/>
            <a:ext cx="38338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iped Right Arrow 11"/>
          <p:cNvSpPr/>
          <p:nvPr/>
        </p:nvSpPr>
        <p:spPr>
          <a:xfrm>
            <a:off x="4191000" y="4095750"/>
            <a:ext cx="431800" cy="360363"/>
          </a:xfrm>
          <a:prstGeom prst="striped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Background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smtClean="0"/>
              <a:t>SMP QM practices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Controversies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smtClean="0"/>
              <a:t>Overdiagnosis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smtClean="0"/>
              <a:t>Breast density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mtClean="0"/>
              <a:t> Informed Decision Making</a:t>
            </a: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Breast Cancer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72706"/>
              </p:ext>
            </p:extLst>
          </p:nvPr>
        </p:nvGraphicFramePr>
        <p:xfrm>
          <a:off x="468313" y="1557338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48412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Age group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40-49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50-59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 smtClean="0">
                          <a:solidFill>
                            <a:schemeClr val="bg1"/>
                          </a:solidFill>
                        </a:rPr>
                        <a:t>60-69</a:t>
                      </a:r>
                      <a:endParaRPr lang="en-CA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70-79</a:t>
                      </a:r>
                      <a:endParaRPr lang="en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60196">
                <a:tc>
                  <a:txBody>
                    <a:bodyPr/>
                    <a:lstStyle/>
                    <a:p>
                      <a:r>
                        <a:rPr lang="en-CA" dirty="0" smtClean="0"/>
                        <a:t>False +</a:t>
                      </a:r>
                      <a:r>
                        <a:rPr lang="en-CA" dirty="0" err="1" smtClean="0"/>
                        <a:t>ve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50</a:t>
                      </a:r>
                      <a:endParaRPr lang="en-CA" dirty="0"/>
                    </a:p>
                  </a:txBody>
                  <a:tcPr/>
                </a:tc>
              </a:tr>
              <a:tr h="860196">
                <a:tc>
                  <a:txBody>
                    <a:bodyPr/>
                    <a:lstStyle/>
                    <a:p>
                      <a:r>
                        <a:rPr lang="en-CA" dirty="0" smtClean="0"/>
                        <a:t>False +</a:t>
                      </a:r>
                      <a:r>
                        <a:rPr lang="en-CA" dirty="0" err="1" smtClean="0"/>
                        <a:t>ve</a:t>
                      </a:r>
                      <a:r>
                        <a:rPr lang="en-CA" dirty="0" smtClean="0"/>
                        <a:t> </a:t>
                      </a:r>
                    </a:p>
                    <a:p>
                      <a:r>
                        <a:rPr lang="en-CA" dirty="0" smtClean="0"/>
                        <a:t>biopsy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8.5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5.7</a:t>
                      </a:r>
                      <a:endParaRPr lang="en-CA" dirty="0"/>
                    </a:p>
                  </a:txBody>
                  <a:tcPr/>
                </a:tc>
              </a:tr>
              <a:tr h="860196">
                <a:tc>
                  <a:txBody>
                    <a:bodyPr/>
                    <a:lstStyle/>
                    <a:p>
                      <a:r>
                        <a:rPr lang="en-CA" dirty="0" smtClean="0"/>
                        <a:t>Cancer detected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77" name="TextBox 4"/>
          <p:cNvSpPr txBox="1">
            <a:spLocks noChangeArrowheads="1"/>
          </p:cNvSpPr>
          <p:nvPr/>
        </p:nvSpPr>
        <p:spPr bwMode="auto">
          <a:xfrm>
            <a:off x="685800" y="56388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i="1">
                <a:latin typeface="Calibri" pitchFamily="34" charset="0"/>
              </a:rPr>
              <a:t>* Per 1000 women screened – BCCA SMP</a:t>
            </a:r>
          </a:p>
        </p:txBody>
      </p:sp>
      <p:sp>
        <p:nvSpPr>
          <p:cNvPr id="573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Breast Screening: False Positives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smtClean="0"/>
              <a:t>Informed Decision Making: </a:t>
            </a:r>
            <a:br>
              <a:rPr lang="en-CA" sz="2000" smtClean="0"/>
            </a:br>
            <a:r>
              <a:rPr lang="en-CA" smtClean="0"/>
              <a:t>Communicating Benefits &amp; Limitations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64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Content Placeholder 3" descr="_DSC3050_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6097588" cy="4081463"/>
          </a:xfrm>
        </p:spPr>
      </p:pic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smtClean="0"/>
              <a:t>British Columbia’s Updated Breast Screening Policy: </a:t>
            </a:r>
            <a:br>
              <a:rPr lang="en-CA" sz="2000" smtClean="0"/>
            </a:br>
            <a:r>
              <a:rPr lang="en-CA" smtClean="0"/>
              <a:t>Implemented 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CA" sz="2000" dirty="0" smtClean="0"/>
              <a:t>British Columbia’s Updated Breast Screening Policy: 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US" dirty="0" smtClean="0">
                <a:latin typeface="+mn-lt"/>
              </a:rPr>
              <a:t>Postcard and Letter: Reminder &amp; Recall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382962" cy="438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32250"/>
            <a:ext cx="4464050" cy="184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938338"/>
            <a:ext cx="4464050" cy="185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000" dirty="0" smtClean="0"/>
              <a:t>British Columbia’s Updated Breast Screening Policy: 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US" sz="3600" dirty="0" smtClean="0">
                <a:latin typeface="+mn-lt"/>
              </a:rPr>
              <a:t>Higher than Average Risk – Annual Recall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CA" sz="2800" smtClean="0"/>
              <a:t>Routine screening mammograms are recommended </a:t>
            </a:r>
            <a:r>
              <a:rPr lang="en-CA" sz="2800" b="1" smtClean="0"/>
              <a:t>every year</a:t>
            </a:r>
            <a:r>
              <a:rPr lang="en-CA" sz="2800" smtClean="0"/>
              <a:t>. The patient will be recalled by the program at the recommended interval.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smtClean="0"/>
              <a:t>A health care provider’s referral is not required.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657600"/>
            <a:ext cx="6269038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000" dirty="0" smtClean="0"/>
              <a:t>British Columbia’s Updated Breast Screening Policy: </a:t>
            </a: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dirty="0" smtClean="0">
                <a:latin typeface="+mn-lt"/>
              </a:rPr>
              <a:t>New Promotional Materials</a:t>
            </a:r>
          </a:p>
        </p:txBody>
      </p:sp>
      <p:sp>
        <p:nvSpPr>
          <p:cNvPr id="62466" name="Content Placeholder 7"/>
          <p:cNvSpPr>
            <a:spLocks noGrp="1"/>
          </p:cNvSpPr>
          <p:nvPr>
            <p:ph idx="1"/>
          </p:nvPr>
        </p:nvSpPr>
        <p:spPr>
          <a:xfrm>
            <a:off x="468313" y="1557338"/>
            <a:ext cx="4103687" cy="46085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CA" sz="2400" smtClean="0"/>
              <a:t>New materials developed to reflect new policy.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CA" sz="2400" smtClean="0"/>
              <a:t>Tested with eligible women and primary care providers.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CA" sz="2400" smtClean="0"/>
              <a:t>New materials include information on the benefits and limitations of screening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147" t="13370" r="30109" b="5192"/>
          <a:stretch>
            <a:fillRect/>
          </a:stretch>
        </p:blipFill>
        <p:spPr bwMode="auto">
          <a:xfrm>
            <a:off x="5724525" y="1628775"/>
            <a:ext cx="2944813" cy="38703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37724" t="15090" r="35869" b="23043"/>
          <a:stretch>
            <a:fillRect/>
          </a:stretch>
        </p:blipFill>
        <p:spPr bwMode="auto">
          <a:xfrm rot="20315680">
            <a:off x="4816475" y="2909888"/>
            <a:ext cx="1363663" cy="19954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61084" t="14580" r="17100" b="6633"/>
          <a:stretch>
            <a:fillRect/>
          </a:stretch>
        </p:blipFill>
        <p:spPr bwMode="auto">
          <a:xfrm rot="992700">
            <a:off x="7050088" y="3111500"/>
            <a:ext cx="1328737" cy="29987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20319839">
            <a:off x="4816475" y="2897188"/>
            <a:ext cx="1371600" cy="2012950"/>
          </a:xfrm>
          <a:prstGeom prst="rect">
            <a:avLst/>
          </a:prstGeom>
          <a:solidFill>
            <a:srgbClr val="FF33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question-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3789362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CA" smtClean="0">
                <a:latin typeface="Arial Narrow" pitchFamily="34" charset="0"/>
              </a:rPr>
              <a:t>Questions?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80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400" smtClean="0">
                <a:latin typeface="Arial Narrow" pitchFamily="34" charset="0"/>
              </a:rPr>
              <a:t>Dr. Christine M. Wilson MD FRCPC</a:t>
            </a:r>
            <a:endParaRPr lang="en-CA" sz="2400" smtClean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latin typeface="Arial Narrow" pitchFamily="34" charset="0"/>
              </a:rPr>
              <a:t>Medical Director , SMP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latin typeface="Arial Narrow" pitchFamily="34" charset="0"/>
              </a:rPr>
              <a:t>Email: </a:t>
            </a:r>
            <a:r>
              <a:rPr lang="en-US" sz="1800" smtClean="0">
                <a:latin typeface="Arial Narrow" pitchFamily="34" charset="0"/>
                <a:hlinkClick r:id="rId3"/>
              </a:rPr>
              <a:t>cwilson4@bccancer.bc.ca</a:t>
            </a:r>
            <a:r>
              <a:rPr lang="en-US" sz="1800" smtClean="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18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4332287" cy="46085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CA" sz="2800" dirty="0" smtClean="0"/>
              <a:t>There are 4 population-based screening programs in BC:</a:t>
            </a:r>
            <a:endParaRPr lang="en-CA" sz="1800" dirty="0" smtClean="0"/>
          </a:p>
          <a:p>
            <a:pPr marL="539750" lvl="1" indent="-1825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CA" sz="1800" dirty="0" smtClean="0"/>
              <a:t> Screening Mammography Program (SMP)</a:t>
            </a:r>
          </a:p>
          <a:p>
            <a:pPr marL="539750" lvl="1" indent="-1825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CA" sz="1800" dirty="0" smtClean="0"/>
              <a:t> Cervical Cancer Screening Program (CCSP)</a:t>
            </a:r>
          </a:p>
          <a:p>
            <a:pPr marL="539750" lvl="1" indent="-1825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CA" sz="1800" dirty="0" smtClean="0"/>
              <a:t> Colon Screening Program  </a:t>
            </a:r>
          </a:p>
          <a:p>
            <a:pPr marL="539750" lvl="1" indent="-18256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CA" sz="1800" dirty="0" smtClean="0"/>
              <a:t> Hereditary Cancer Program (HCP)</a:t>
            </a:r>
          </a:p>
          <a:p>
            <a:pPr marL="539750" lvl="1" indent="-182563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CA" sz="1800" dirty="0" smtClean="0"/>
          </a:p>
          <a:p>
            <a:pPr marL="0" lvl="1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CA" sz="1800" dirty="0" smtClean="0"/>
          </a:p>
        </p:txBody>
      </p:sp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Organized Screening Programs</a:t>
            </a:r>
          </a:p>
        </p:txBody>
      </p:sp>
      <p:pic>
        <p:nvPicPr>
          <p:cNvPr id="13315" name="Picture 13" descr="bcmap_purp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600200"/>
            <a:ext cx="347027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Screening Mammography Program</a:t>
            </a:r>
          </a:p>
        </p:txBody>
      </p:sp>
      <p:sp>
        <p:nvSpPr>
          <p:cNvPr id="15362" name="Content Placeholder 4"/>
          <p:cNvSpPr>
            <a:spLocks noGrp="1"/>
          </p:cNvSpPr>
          <p:nvPr>
            <p:ph sz="half" idx="4294967295"/>
          </p:nvPr>
        </p:nvSpPr>
        <p:spPr>
          <a:xfrm>
            <a:off x="539750" y="1497013"/>
            <a:ext cx="8208963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CA" sz="1700" b="1" smtClean="0"/>
              <a:t>TARGET POPULATION: 	</a:t>
            </a:r>
            <a:r>
              <a:rPr lang="en-CA" sz="1700" smtClean="0"/>
              <a:t>Women age 50-69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CA" sz="1700" i="1" smtClean="0"/>
              <a:t>				Service also available to women age 40-49 &amp; 70+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CA" sz="1700" b="1" smtClean="0"/>
              <a:t>SCREENING TEST:		</a:t>
            </a:r>
            <a:r>
              <a:rPr lang="en-CA" sz="1700" smtClean="0"/>
              <a:t>Two-view screening mammograms offered 				across BC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CA" sz="1700" b="1" smtClean="0"/>
              <a:t>RESULTS:			</a:t>
            </a:r>
            <a:r>
              <a:rPr lang="en-CA" sz="1700" smtClean="0"/>
              <a:t>Screen read by a radiologist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CA" sz="1700" smtClean="0"/>
              <a:t>				Results mailed to both patient and her health care provider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n-CA" sz="1700" b="1" smtClean="0"/>
              <a:t>REMINDER:</a:t>
            </a:r>
            <a:r>
              <a:rPr lang="en-CA" sz="1700" smtClean="0"/>
              <a:t>		</a:t>
            </a:r>
            <a:r>
              <a:rPr lang="en-US" sz="1700" smtClean="0"/>
              <a:t>Mailed to patient when time to re-screen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539750" y="4016375"/>
            <a:ext cx="8208963" cy="2232025"/>
          </a:xfrm>
          <a:prstGeom prst="snip1Rect">
            <a:avLst/>
          </a:prstGeom>
          <a:solidFill>
            <a:srgbClr val="FF3399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179388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CA" sz="1500" b="1" dirty="0">
                <a:solidFill>
                  <a:srgbClr val="3E3E82"/>
                </a:solidFill>
              </a:rPr>
              <a:t>STATISTICS</a:t>
            </a:r>
          </a:p>
          <a:p>
            <a:pPr marL="360363" indent="-179388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srgbClr val="3E3E82"/>
                </a:solidFill>
              </a:rPr>
              <a:t>There are 37 centers and 3 mobiles that perform screening mammography in BC</a:t>
            </a:r>
          </a:p>
          <a:p>
            <a:pPr marL="360363" indent="-179388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srgbClr val="3E3E82"/>
                </a:solidFill>
              </a:rPr>
              <a:t>285,000 mammograms are performed annually</a:t>
            </a:r>
          </a:p>
          <a:p>
            <a:pPr marL="360363" indent="-179388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srgbClr val="3E3E82"/>
                </a:solidFill>
              </a:rPr>
              <a:t>7.5% or ~ 21,400 patients are referred for further investigation</a:t>
            </a:r>
          </a:p>
          <a:p>
            <a:pPr marL="360363" indent="-179388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srgbClr val="3E3E82"/>
                </a:solidFill>
              </a:rPr>
              <a:t>Every year, approximately 1,400 cancers are found by screening</a:t>
            </a:r>
          </a:p>
          <a:p>
            <a:pPr marL="360363" indent="-179388" fontAlgn="auto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srgbClr val="3E3E82"/>
                </a:solidFill>
              </a:rPr>
              <a:t>81% of cancers are found in women age 50 and over</a:t>
            </a:r>
          </a:p>
          <a:p>
            <a:pPr marL="360363" indent="-17938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500" dirty="0">
                <a:solidFill>
                  <a:srgbClr val="3E3E82"/>
                </a:solidFill>
              </a:rPr>
              <a:t>Participation rate for ages 50-69 is about 52%</a:t>
            </a:r>
          </a:p>
          <a:p>
            <a:pPr marL="360363" indent="-179388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Screening Mammography Program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Screener QA process – initial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2 years of clinical experience and read 2500 mammograms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40 hours of Category 1 breast imaging credits in past 5 yrs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Attendance at 2 formal mammography training courses of 2 to 3 days duration with a screening mammography component – at least one within past 3 yrs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Pass a standardized test of 100 cases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Screening Mammography Program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Screeners QA process – ongoing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Read a minimum of 2500 cases per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Attend an annual conference in breast imaging (SMP Forum every other year)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Screening Mammography Program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mtClean="0"/>
              <a:t>Screeners QA process – ongoing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Statistics kept on abnormal call rate, cancer detection rate, PPV, sensitivity and specificity and given to each screener annually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All are expected to maintain benchmarks: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Standardized cancer detection rate &gt; 5/1000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Proportion of early stage cancer &gt;60% (DCIS &amp; IDC &lt;15mm)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Standardized abnormal call rate &lt;2/1000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SMP Performance vs Canadian Standards </a:t>
            </a:r>
            <a:r>
              <a:rPr lang="en-US" sz="3600" i="1" smtClean="0"/>
              <a:t>Women 50 - 69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64707"/>
              </p:ext>
            </p:extLst>
          </p:nvPr>
        </p:nvGraphicFramePr>
        <p:xfrm>
          <a:off x="457200" y="1447800"/>
          <a:ext cx="82296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25"/>
                <a:gridCol w="1933575"/>
                <a:gridCol w="28956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National Standards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BC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Abnormal Call Rate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&lt;10%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17.8%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Subsequent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&lt;5%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6.3%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Inv</a:t>
                      </a:r>
                      <a:r>
                        <a:rPr lang="en-CA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Ca DR/1000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First Screens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&gt;5.0/1000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7.8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Subsequent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&gt;3.0/1000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3.9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Inv</a:t>
                      </a:r>
                      <a:r>
                        <a:rPr lang="en-CA" dirty="0" smtClean="0"/>
                        <a:t> Tumour size &lt;10</a:t>
                      </a:r>
                      <a:r>
                        <a:rPr lang="en-CA" baseline="0" dirty="0" smtClean="0"/>
                        <a:t>mm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&gt;25%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Inv</a:t>
                      </a:r>
                      <a:r>
                        <a:rPr lang="en-CA" dirty="0" smtClean="0"/>
                        <a:t> Tumour size &lt;15mm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&gt;50%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62%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Node –</a:t>
                      </a:r>
                      <a:r>
                        <a:rPr lang="en-CA" dirty="0" err="1" smtClean="0"/>
                        <a:t>ve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Cases of </a:t>
                      </a:r>
                      <a:r>
                        <a:rPr lang="en-CA" dirty="0" err="1" smtClean="0"/>
                        <a:t>Inv</a:t>
                      </a:r>
                      <a:r>
                        <a:rPr lang="en-CA" dirty="0" smtClean="0"/>
                        <a:t> Ca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&gt;70%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78%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6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984A2337B286C341A791B54B16C02112006856E5BB1BDFBE45AC7BFE7087A49372" ma:contentTypeVersion="7" ma:contentTypeDescription="Create a new document." ma:contentTypeScope="" ma:versionID="d42750e30851008b9e04739f27ec79c5">
  <xsd:schema xmlns:xsd="http://www.w3.org/2001/XMLSchema" xmlns:xs="http://www.w3.org/2001/XMLSchema" xmlns:p="http://schemas.microsoft.com/office/2006/metadata/properties" xmlns:ns2="f3283638-ecb5-48cd-817d-0c18a07ccd89" xmlns:ns3="4de64c37-ebdf-406a-9f1b-af099cf715f4" targetNamespace="http://schemas.microsoft.com/office/2006/metadata/properties" ma:root="true" ma:fieldsID="f8f1002bee5d86ec9c6d67b51e13cbe6" ns2:_="" ns3:_="">
    <xsd:import namespace="f3283638-ecb5-48cd-817d-0c18a07ccd89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83638-ecb5-48cd-817d-0c18a07ccd89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default="" ma:fieldId="{d54dd449-c2c5-4af8-9444-c3906a20b699}" ma:taxonomyMulti="true" ma:sspId="e5481489-1c4e-4a78-9d25-61807e18e714" ma:termSetId="d951ee64-c3ba-4c08-a09c-902853831b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b254438-659e-4bce-a4bf-a18194ade3a5}" ma:internalName="TaxCatchAll" ma:showField="CatchAllData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254438-659e-4bce-a4bf-a18194ade3a5}" ma:internalName="TaxCatchAllLabel" ma:readOnly="true" ma:showField="CatchAllDataLabel" ma:web="f3283638-ecb5-48cd-817d-0c18a07ccd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fieldId="{405366df-ea71-4127-ab88-26af69afb524}" ma:taxonomyMulti="true" ma:sspId="e5481489-1c4e-4a78-9d25-61807e18e714" ma:termSetId="f367d6b2-406a-443d-b850-249d3ebc6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1 xmlns="4de64c37-ebdf-406a-9f1b-af099cf715f4"/>
    <TaxCatchAll xmlns="f3283638-ecb5-48cd-817d-0c18a07ccd89"/>
    <k05366dfea714127ab8826af69afb524 xmlns="f3283638-ecb5-48cd-817d-0c18a07ccd89">
      <Terms xmlns="http://schemas.microsoft.com/office/infopath/2007/PartnerControls"/>
    </k05366dfea714127ab8826af69afb524>
    <d54dd449c2c54af89444c3906a20b699 xmlns="f3283638-ecb5-48cd-817d-0c18a07ccd89">
      <Terms xmlns="http://schemas.microsoft.com/office/infopath/2007/PartnerControls"/>
    </d54dd449c2c54af89444c3906a20b699>
    <DocumentLanguage xmlns="4de64c37-ebdf-406a-9f1b-af099cf715f4" xsi:nil="true"/>
    <DocumentDescription xmlns="4de64c37-ebdf-406a-9f1b-af099cf715f4" xsi:nil="true"/>
    <_dlc_DocId xmlns="f3283638-ecb5-48cd-817d-0c18a07ccd89">HCFWNZZVFMD4-138-392</_dlc_DocId>
    <_dlc_DocIdUrl xmlns="f3283638-ecb5-48cd-817d-0c18a07ccd89">
      <Url>http://www.bccancer.bc.ca/surgical-oncology-network-site/_layouts/15/DocIdRedir.aspx?ID=HCFWNZZVFMD4-138-392</Url>
      <Description>HCFWNZZVFMD4-138-392</Description>
    </_dlc_DocIdUrl>
  </documentManagement>
</p:properties>
</file>

<file path=customXml/itemProps1.xml><?xml version="1.0" encoding="utf-8"?>
<ds:datastoreItem xmlns:ds="http://schemas.openxmlformats.org/officeDocument/2006/customXml" ds:itemID="{D7F88808-77EB-4052-AA84-90BE7FF663F0}"/>
</file>

<file path=customXml/itemProps2.xml><?xml version="1.0" encoding="utf-8"?>
<ds:datastoreItem xmlns:ds="http://schemas.openxmlformats.org/officeDocument/2006/customXml" ds:itemID="{3A8E03B9-7E87-49C6-A4ED-F12D16BA5422}"/>
</file>

<file path=customXml/itemProps3.xml><?xml version="1.0" encoding="utf-8"?>
<ds:datastoreItem xmlns:ds="http://schemas.openxmlformats.org/officeDocument/2006/customXml" ds:itemID="{1B837460-18A9-4805-9FE2-0AB32CB21B28}"/>
</file>

<file path=customXml/itemProps4.xml><?xml version="1.0" encoding="utf-8"?>
<ds:datastoreItem xmlns:ds="http://schemas.openxmlformats.org/officeDocument/2006/customXml" ds:itemID="{1EB2CB0E-B910-4B72-8F68-6AFD71B36BE0}"/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1552</Words>
  <Application>Microsoft Office PowerPoint</Application>
  <PresentationFormat>On-screen Show (4:3)</PresentationFormat>
  <Paragraphs>307</Paragraphs>
  <Slides>36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1_Office Theme</vt:lpstr>
      <vt:lpstr>Default Design</vt:lpstr>
      <vt:lpstr>Chart</vt:lpstr>
      <vt:lpstr>Screening mammography program  Screening Mammography in 2014: Still Controversial?</vt:lpstr>
      <vt:lpstr>Faculty/Presenter Disclosure</vt:lpstr>
      <vt:lpstr>Breast Cancer Screening</vt:lpstr>
      <vt:lpstr>Organized Screening Programs</vt:lpstr>
      <vt:lpstr>Screening Mammography Program</vt:lpstr>
      <vt:lpstr>Screening Mammography Program</vt:lpstr>
      <vt:lpstr>Screening Mammography Program</vt:lpstr>
      <vt:lpstr>Screening Mammography Program</vt:lpstr>
      <vt:lpstr>SMP Performance vs Canadian Standards Women 50 - 69</vt:lpstr>
      <vt:lpstr>SMP Performance vs Canadian Standards Women 50 - 69</vt:lpstr>
      <vt:lpstr>Diagnostic Interval</vt:lpstr>
      <vt:lpstr>Diagnostic Interval</vt:lpstr>
      <vt:lpstr>SMP Screening Volumes</vt:lpstr>
      <vt:lpstr>SMP Screening Participation</vt:lpstr>
      <vt:lpstr>Participation Rates in SMP</vt:lpstr>
      <vt:lpstr>Relative Survival Breast Cancer (women) %</vt:lpstr>
      <vt:lpstr>Breast Cancer Screening</vt:lpstr>
      <vt:lpstr>PowerPoint Presentation</vt:lpstr>
      <vt:lpstr>PowerPoint Presentation</vt:lpstr>
      <vt:lpstr>Breast Cancer Screening – Over Diagnosis</vt:lpstr>
      <vt:lpstr>US Breast Density Legislation</vt:lpstr>
      <vt:lpstr>PowerPoint Presentation</vt:lpstr>
      <vt:lpstr>PowerPoint Presentation</vt:lpstr>
      <vt:lpstr>PowerPoint Presentation</vt:lpstr>
      <vt:lpstr>US Breast Density Legislation</vt:lpstr>
      <vt:lpstr>Informed Decision Making</vt:lpstr>
      <vt:lpstr>PowerPoint Presentation</vt:lpstr>
      <vt:lpstr>PowerPoint Presentation</vt:lpstr>
      <vt:lpstr>PowerPoint Presentation</vt:lpstr>
      <vt:lpstr>Breast Screening: False Positives </vt:lpstr>
      <vt:lpstr>Informed Decision Making:  Communicating Benefits &amp; Limitations</vt:lpstr>
      <vt:lpstr>British Columbia’s Updated Breast Screening Policy:  Implemented February 2014</vt:lpstr>
      <vt:lpstr>British Columbia’s Updated Breast Screening Policy:  Postcard and Letter: Reminder &amp; Recall</vt:lpstr>
      <vt:lpstr>British Columbia’s Updated Breast Screening Policy:  Higher than Average Risk – Annual Recall</vt:lpstr>
      <vt:lpstr>British Columbia’s Updated Breast Screening Policy:  New Promotional Materials</vt:lpstr>
      <vt:lpstr>Questions?</vt:lpstr>
    </vt:vector>
  </TitlesOfParts>
  <Company>VCH - PHC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mammography program  Screening Mammography 2014 – Still Controversial?</dc:title>
  <dc:creator>cwilson4</dc:creator>
  <cp:lastModifiedBy>Neil</cp:lastModifiedBy>
  <cp:revision>41</cp:revision>
  <dcterms:created xsi:type="dcterms:W3CDTF">2014-09-16T23:26:49Z</dcterms:created>
  <dcterms:modified xsi:type="dcterms:W3CDTF">2014-10-18T04:54:14Z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0x010100984A2337B286C341A791B54B16C02112006856E5BB1BDFBE45AC7BFE7087A49372</vt:lpwstr>
  </property>
  <property fmtid="{D5CDD505-2E9C-101B-9397-08002B2CF9AE}" pid="3" name="_dlc_DocIdItemGuid">
    <vt:lpwstr>d7b3b5e7-b2a3-46ce-a4ae-eb019e5ee164</vt:lpwstr>
  </property>
  <property fmtid="{D5CDD505-2E9C-101B-9397-08002B2CF9AE}" pid="4" name="ResourceCategory">
    <vt:lpwstr/>
  </property>
  <property fmtid="{D5CDD505-2E9C-101B-9397-08002B2CF9AE}" pid="5" name="ResourceType">
    <vt:lpwstr/>
  </property>
</Properties>
</file>